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72" r:id="rId5"/>
  </p:sldMasterIdLst>
  <p:notesMasterIdLst>
    <p:notesMasterId r:id="rId26"/>
  </p:notesMasterIdLst>
  <p:sldIdLst>
    <p:sldId id="256" r:id="rId6"/>
    <p:sldId id="272" r:id="rId7"/>
    <p:sldId id="330" r:id="rId8"/>
    <p:sldId id="279" r:id="rId9"/>
    <p:sldId id="276" r:id="rId10"/>
    <p:sldId id="331" r:id="rId11"/>
    <p:sldId id="336" r:id="rId12"/>
    <p:sldId id="337" r:id="rId13"/>
    <p:sldId id="340" r:id="rId14"/>
    <p:sldId id="335" r:id="rId15"/>
    <p:sldId id="494" r:id="rId16"/>
    <p:sldId id="357" r:id="rId17"/>
    <p:sldId id="493" r:id="rId18"/>
    <p:sldId id="492" r:id="rId19"/>
    <p:sldId id="332" r:id="rId20"/>
    <p:sldId id="283" r:id="rId21"/>
    <p:sldId id="282" r:id="rId22"/>
    <p:sldId id="358" r:id="rId23"/>
    <p:sldId id="284" r:id="rId24"/>
    <p:sldId id="349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752D907D-F553-F848-A266-C1BBC96F1DDB}" name="Stucky, Brian - REE-ARS" initials="SBRA" userId="S::Brian.Stucky@usda.gov::03496ef8-5ae7-4931-8466-c15e0e2e73f2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19EBC"/>
    <a:srgbClr val="002D72"/>
    <a:srgbClr val="FFFFFF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3B051C3-5DE8-4D6B-AAE3-B77A05F4C5C9}" v="198" dt="2024-05-21T07:32:52.151"/>
    <p1510:client id="{FAB6A491-217E-A2BE-80B0-0C19001513DB}" v="744" dt="2024-05-21T07:33:04.98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microsoft.com/office/2018/10/relationships/authors" Target="author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C7A9AA-BE1D-4466-AEB6-6E4ED343B25C}" type="datetimeFigureOut">
              <a:rPr lang="en-US" smtClean="0"/>
              <a:t>5/20/2024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20E722-E2A9-417B-9F6B-F9EFBD638E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8845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20E722-E2A9-417B-9F6B-F9EFBD638ED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0880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A </a:t>
            </a:r>
            <a:r>
              <a:rPr lang="en-US" dirty="0" err="1">
                <a:cs typeface="Calibri"/>
              </a:rPr>
              <a:t>SCINet</a:t>
            </a:r>
            <a:r>
              <a:rPr lang="en-US" dirty="0">
                <a:cs typeface="Calibri"/>
              </a:rPr>
              <a:t> community-driven project to reduce the amount of space consumed on clusters by large, commonly used geospatial raster datasets. Also reduce time spent on downloading, </a:t>
            </a:r>
            <a:r>
              <a:rPr lang="en-US" dirty="0" err="1">
                <a:cs typeface="Calibri"/>
              </a:rPr>
              <a:t>subsetting</a:t>
            </a:r>
            <a:r>
              <a:rPr lang="en-US" dirty="0">
                <a:cs typeface="Calibri"/>
              </a:rPr>
              <a:t>, and reprojecting raster datasets from disparate sources. </a:t>
            </a:r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On Ceres for now, intended to be on Atlas too </a:t>
            </a:r>
            <a:endParaRPr lang="en-US" dirty="0"/>
          </a:p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20E722-E2A9-417B-9F6B-F9EFBD638ED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3976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If there are large and/or many datasets, you can transfer files to and among our clusters and </a:t>
            </a:r>
            <a:r>
              <a:rPr lang="en-US" dirty="0" err="1">
                <a:cs typeface="Calibri"/>
              </a:rPr>
              <a:t>longterm</a:t>
            </a:r>
            <a:r>
              <a:rPr lang="en-US" dirty="0">
                <a:cs typeface="Calibri"/>
              </a:rPr>
              <a:t> storage via Globus.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20E722-E2A9-417B-9F6B-F9EFBD638ED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8779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a typeface="Calibri"/>
                <a:cs typeface="Calibri"/>
              </a:rPr>
              <a:t>The geospatial workbook provides tutorials on drone image processing workflow guides, image analysis techniques, </a:t>
            </a:r>
            <a:r>
              <a:rPr lang="en-US" dirty="0"/>
              <a:t>using R and Python for geospatial tasks, </a:t>
            </a:r>
            <a:r>
              <a:rPr lang="en-US" dirty="0">
                <a:cs typeface="Calibri"/>
              </a:rPr>
              <a:t>and</a:t>
            </a:r>
            <a:r>
              <a:rPr lang="en-US" dirty="0">
                <a:ea typeface="Calibri"/>
                <a:cs typeface="Calibri"/>
              </a:rPr>
              <a:t> more. </a:t>
            </a:r>
          </a:p>
          <a:p>
            <a:r>
              <a:rPr lang="en-US" dirty="0">
                <a:ea typeface="Calibri"/>
                <a:cs typeface="Calibri"/>
              </a:rPr>
              <a:t>Right: partial screenshot of the "</a:t>
            </a:r>
            <a:r>
              <a:rPr lang="en-US"/>
              <a:t>Making publication-quality maps in R" tutorial. Tutorials are a mix of explanatory text, code chunks, and output including figures. </a:t>
            </a:r>
            <a:endParaRPr lang="en-US" dirty="0">
              <a:cs typeface="Calibri"/>
            </a:endParaRPr>
          </a:p>
          <a:p>
            <a:endParaRPr lang="en-US" dirty="0">
              <a:ea typeface="Calibri"/>
              <a:cs typeface="Calibri"/>
            </a:endParaRPr>
          </a:p>
          <a:p>
            <a:r>
              <a:rPr lang="en-US" dirty="0">
                <a:ea typeface="Calibri"/>
                <a:cs typeface="Calibri"/>
              </a:rPr>
              <a:t>We welcome ideas for new content and volunteers to contribute content.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20E722-E2A9-417B-9F6B-F9EFBD638ED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9652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a typeface="Calibri"/>
                <a:cs typeface="Calibri"/>
              </a:rPr>
              <a:t>Past </a:t>
            </a:r>
            <a:r>
              <a:rPr lang="en-US" dirty="0" err="1">
                <a:ea typeface="Calibri"/>
                <a:cs typeface="Calibri"/>
              </a:rPr>
              <a:t>SCINet</a:t>
            </a:r>
            <a:r>
              <a:rPr lang="en-US" dirty="0">
                <a:ea typeface="Calibri"/>
                <a:cs typeface="Calibri"/>
              </a:rPr>
              <a:t> workshops have included geospatial-focused tutorials:</a:t>
            </a:r>
          </a:p>
          <a:p>
            <a:pPr marL="171450" indent="-171450">
              <a:buFont typeface="Calibri"/>
              <a:buChar char="-"/>
            </a:pPr>
            <a:r>
              <a:rPr lang="en-US" dirty="0">
                <a:ea typeface="Calibri"/>
                <a:cs typeface="Calibri"/>
              </a:rPr>
              <a:t>Geospatial data processing workflows in R and Python, many of which are mirrored in the Geospatial Workbook. For example:</a:t>
            </a:r>
          </a:p>
          <a:p>
            <a:pPr marL="171450" indent="-171450">
              <a:buFont typeface="Calibri"/>
              <a:buChar char="-"/>
            </a:pPr>
            <a:r>
              <a:rPr lang="en-US" dirty="0">
                <a:ea typeface="Calibri"/>
                <a:cs typeface="Calibri"/>
              </a:rPr>
              <a:t>Comparing geostatistical and machine learning methods for spatial interpolation from point observations</a:t>
            </a:r>
          </a:p>
          <a:p>
            <a:pPr marL="171450" indent="-171450">
              <a:buFont typeface="Calibri"/>
              <a:buChar char="-"/>
            </a:pPr>
            <a:r>
              <a:rPr lang="en-US" dirty="0">
                <a:ea typeface="Calibri"/>
                <a:cs typeface="Calibri"/>
              </a:rPr>
              <a:t>How to use Deep Learning libraries in Python for geospatial </a:t>
            </a:r>
            <a:r>
              <a:rPr lang="en-US" dirty="0" err="1">
                <a:ea typeface="Calibri"/>
                <a:cs typeface="Calibri"/>
              </a:rPr>
              <a:t>rasters</a:t>
            </a:r>
            <a:r>
              <a:rPr lang="en-US" dirty="0">
                <a:ea typeface="Calibri"/>
                <a:cs typeface="Calibri"/>
              </a:rPr>
              <a:t> (</a:t>
            </a:r>
            <a:r>
              <a:rPr lang="en-US" dirty="0" err="1">
                <a:ea typeface="Calibri"/>
                <a:cs typeface="Calibri"/>
              </a:rPr>
              <a:t>RasterVision</a:t>
            </a:r>
            <a:r>
              <a:rPr lang="en-US" dirty="0">
                <a:ea typeface="Calibri"/>
                <a:cs typeface="Calibri"/>
              </a:rPr>
              <a:t>)</a:t>
            </a:r>
          </a:p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20E722-E2A9-417B-9F6B-F9EFBD638ED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8755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a typeface="Calibri"/>
                <a:cs typeface="Calibri"/>
              </a:rPr>
              <a:t>Coursera licenses are available to </a:t>
            </a:r>
            <a:r>
              <a:rPr lang="en-US" dirty="0" err="1">
                <a:ea typeface="Calibri"/>
                <a:cs typeface="Calibri"/>
              </a:rPr>
              <a:t>SCINet</a:t>
            </a:r>
            <a:r>
              <a:rPr lang="en-US" dirty="0">
                <a:ea typeface="Calibri"/>
                <a:cs typeface="Calibri"/>
              </a:rPr>
              <a:t> users. Coursera library of courses includes a multiple of course topics, including geospatial topics.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20E722-E2A9-417B-9F6B-F9EFBD638ED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8458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The WG dictates the development of the </a:t>
            </a:r>
            <a:r>
              <a:rPr lang="en-US" dirty="0" err="1">
                <a:cs typeface="Calibri"/>
              </a:rPr>
              <a:t>GeoCDL</a:t>
            </a:r>
            <a:r>
              <a:rPr lang="en-US" dirty="0">
                <a:cs typeface="Calibri"/>
              </a:rPr>
              <a:t>, Geospatial Workbook, and workshop development.</a:t>
            </a:r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We have quarterly meetings for general status updates and new ideas, bimonthly </a:t>
            </a:r>
            <a:r>
              <a:rPr lang="en-US" dirty="0" err="1">
                <a:cs typeface="Calibri"/>
              </a:rPr>
              <a:t>GeoCDL</a:t>
            </a:r>
            <a:r>
              <a:rPr lang="en-US" dirty="0">
                <a:cs typeface="Calibri"/>
              </a:rPr>
              <a:t> meetings, and a big multi-day workshop typically in the fall.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20E722-E2A9-417B-9F6B-F9EFBD638ED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1229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ea typeface="Calibri"/>
                <a:cs typeface="Calibri"/>
              </a:rPr>
              <a:t>SCINet</a:t>
            </a:r>
            <a:r>
              <a:rPr lang="en-US" dirty="0">
                <a:ea typeface="Calibri"/>
                <a:cs typeface="Calibri"/>
              </a:rPr>
              <a:t> clusters: Ceres in Iowa and Atlas in Miss.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20E722-E2A9-417B-9F6B-F9EFBD638ED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7733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a typeface="Calibri"/>
                <a:cs typeface="+mn-lt"/>
              </a:rPr>
              <a:t>Also infrastructure to provide high-speed data transfer capabilities to </a:t>
            </a:r>
            <a:r>
              <a:rPr lang="en-US" dirty="0" err="1">
                <a:ea typeface="Calibri"/>
                <a:cs typeface="+mn-lt"/>
              </a:rPr>
              <a:t>SCINet</a:t>
            </a:r>
            <a:r>
              <a:rPr lang="en-US" dirty="0">
                <a:ea typeface="Calibri"/>
                <a:cs typeface="+mn-lt"/>
              </a:rPr>
              <a:t> from ARS locations. Current supported locations, including Starkville, are marked in orange.</a:t>
            </a:r>
            <a:br>
              <a:rPr lang="en-US" dirty="0">
                <a:ea typeface="Calibri"/>
                <a:cs typeface="+mn-lt"/>
              </a:rPr>
            </a:br>
            <a:r>
              <a:rPr lang="en-US" dirty="0">
                <a:ea typeface="Calibri"/>
                <a:cs typeface="Calibri"/>
              </a:rPr>
              <a:t>This is handy when needing to transfer large datasets.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20E722-E2A9-417B-9F6B-F9EFBD638ED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581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a typeface="Calibri"/>
                <a:cs typeface="Calibri"/>
              </a:rPr>
              <a:t>In addition to traditional command line options, multiple GUI options helpful in geospatial analyses and visualization are on the web-based Open OnDemand interface, including  </a:t>
            </a:r>
            <a:r>
              <a:rPr lang="en-US" dirty="0" err="1">
                <a:ea typeface="Calibri"/>
                <a:cs typeface="Calibri"/>
              </a:rPr>
              <a:t>JupyterLab</a:t>
            </a:r>
            <a:r>
              <a:rPr lang="en-US" dirty="0">
                <a:ea typeface="Calibri"/>
                <a:cs typeface="Calibri"/>
              </a:rPr>
              <a:t> for Python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20E722-E2A9-417B-9F6B-F9EFBD638ED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4361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RStudio for 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20E722-E2A9-417B-9F6B-F9EFBD638ED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4112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QGIS, an open-source GIS application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20E722-E2A9-417B-9F6B-F9EFBD638ED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5653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A full desktop is also an option if that is preferred, e.g., showing running QGIS in a desktop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20E722-E2A9-417B-9F6B-F9EFBD638ED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225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Many common geospatial software packages, some represented here, are available or easily supported on </a:t>
            </a:r>
            <a:r>
              <a:rPr lang="en-US" dirty="0" err="1">
                <a:cs typeface="Calibri"/>
              </a:rPr>
              <a:t>SCINet</a:t>
            </a:r>
            <a:r>
              <a:rPr lang="en-US" dirty="0">
                <a:cs typeface="Calibri"/>
              </a:rPr>
              <a:t> as GUI or command line options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20E722-E2A9-417B-9F6B-F9EFBD638ED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7859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20E722-E2A9-417B-9F6B-F9EFBD638ED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9935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10B2C-06A7-FB8F-BCAE-C85EAD1490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FBBDCB-9296-3147-C5AD-2EA23B48C4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74CCF8-166D-0F6C-ADA8-80290196C3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A26A6B-DE7E-44E5-BFEC-6741EA2A6FDA}" type="datetimeFigureOut">
              <a:rPr lang="en-US" smtClean="0"/>
              <a:t>5/20/2024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78E321-886D-8FF4-57A5-99E2FDA252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05EB71-60F6-F7B3-1251-2FE0010BA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0E66D-B1F8-45EE-ABB6-CAE4E05DF9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09062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991CE9-BAA8-78E8-495B-6211B92177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D53D4B-B9AF-2B9F-E431-8AD245C928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4DB08C-D417-E803-5624-78D4FBB804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A26A6B-DE7E-44E5-BFEC-6741EA2A6FDA}" type="datetimeFigureOut">
              <a:rPr lang="en-US" smtClean="0"/>
              <a:t>5/20/2024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EDE843-6CB1-2E7D-C614-6651E2FC1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D0FB7E-11CB-9673-22D2-AF3EFCE57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0E66D-B1F8-45EE-ABB6-CAE4E05DF9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895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3B825F4-550F-8219-8893-9193C186F65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E11FB87-6E21-D5F2-32A7-B04FFD4B37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AAA043-30DF-65BA-4E6B-A1FAF708D8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A26A6B-DE7E-44E5-BFEC-6741EA2A6FDA}" type="datetimeFigureOut">
              <a:rPr lang="en-US" smtClean="0"/>
              <a:t>5/20/2024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586E44-FF90-7875-DDEC-6828F9DC1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265712-E7DA-BDF8-417F-ECA051D39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0E66D-B1F8-45EE-ABB6-CAE4E05DF9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4265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E659A-C49D-4737-A4A4-28570D67C6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62E880-AB33-47F7-B9F5-1F403F0E64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F12EAF-ECCD-4D4A-B9E2-983A2543DA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8B6F7-26B8-4DBE-B574-9C9081ACC8B9}" type="datetimeFigureOut">
              <a:rPr lang="en-US" smtClean="0"/>
              <a:t>5/20/2024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599F11-2041-45B7-87BE-3CCD76324B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A0823D-D566-41CE-B4C7-2B472531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1E921-29B1-4538-9581-FFE01A46C4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4659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F7959-EA81-4E27-803C-93DDCEFA5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170C76-51E7-4E9E-9D0F-FD7666EFAB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135194-9207-4ED0-A683-1F17C0157E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8B6F7-26B8-4DBE-B574-9C9081ACC8B9}" type="datetimeFigureOut">
              <a:rPr lang="en-US" smtClean="0"/>
              <a:t>5/20/2024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7A4B64-B0F5-423F-A51E-0BDF37A166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601B71-67CD-48E4-8137-A90329FD0D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1E921-29B1-4538-9581-FFE01A46C4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9714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32AF9D-5596-4660-8FFD-0E950F65D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D0FD5D-2619-47FF-96DA-549E28F0AC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E9A67F-DC4B-4809-AB64-010E9CA89A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8B6F7-26B8-4DBE-B574-9C9081ACC8B9}" type="datetimeFigureOut">
              <a:rPr lang="en-US" smtClean="0"/>
              <a:t>5/20/2024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43DC75-6B7A-4AE4-9DD5-F55ABB7DAE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91AE2A-E00F-434A-B436-47C7EF53A3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1E921-29B1-4538-9581-FFE01A46C4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9397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1AE0D3-5775-447F-918B-C90E95F28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A9698F-C519-4DFA-B386-9517D5490B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8414E5-28A7-476E-9A19-77005A4713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E45E94-D304-4F20-963E-A70E4578AB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8B6F7-26B8-4DBE-B574-9C9081ACC8B9}" type="datetimeFigureOut">
              <a:rPr lang="en-US" smtClean="0"/>
              <a:t>5/20/2024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519066-C458-4543-8436-A2072A91DE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DBE68C-95F7-4816-8A89-48D7438DC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1E921-29B1-4538-9581-FFE01A46C4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294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5373D-FE7D-4559-89DC-0CA3209CA0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74FA70-DB10-43CA-95C7-D6AFF7E8C1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E479B4-63F3-42DE-94E2-A88B345801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0051FD9-BCD0-4BAE-BE33-95335E43E6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23D47AE-7A10-439E-8F34-6A8B74E4E84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0C2EDCA-9B28-4C54-B463-D52771BE73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8B6F7-26B8-4DBE-B574-9C9081ACC8B9}" type="datetimeFigureOut">
              <a:rPr lang="en-US" smtClean="0"/>
              <a:t>5/20/2024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608BF6B-68FD-4633-83FE-6D2CD46D92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9237FF-1995-4F83-9EE0-E3EC1518E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1E921-29B1-4538-9581-FFE01A46C4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11674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7EFD9-4EEB-4817-A403-D94632457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A0870D-6BE9-401C-BCE2-6CF91E0B66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8B6F7-26B8-4DBE-B574-9C9081ACC8B9}" type="datetimeFigureOut">
              <a:rPr lang="en-US" smtClean="0"/>
              <a:t>5/20/2024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36256E-39E3-48C2-8699-72708B2F54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286D6D-A8D3-47E8-B0E3-F86F6AF25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1E921-29B1-4538-9581-FFE01A46C4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85699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D906D92-80F4-4960-94D5-7AEA15E0AD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8B6F7-26B8-4DBE-B574-9C9081ACC8B9}" type="datetimeFigureOut">
              <a:rPr lang="en-US" smtClean="0"/>
              <a:t>5/20/2024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2FC9D8-1F30-4749-9AFC-279B0A6495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86A8D5-2C27-4FB8-A9B1-5B9BCD582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1E921-29B1-4538-9581-FFE01A46C4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783052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8B0BF-C33A-4866-B2FD-E0F3EBA226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ED5F1E-51CB-420E-8592-5B9435951F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4E728C-D15B-479E-87AB-72C35E799F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C64301-2936-47CF-A982-056AA2D57A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8B6F7-26B8-4DBE-B574-9C9081ACC8B9}" type="datetimeFigureOut">
              <a:rPr lang="en-US" smtClean="0"/>
              <a:t>5/20/2024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542A34-76E0-48B1-817C-A05D4F6084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1ECED7-11B8-4842-BA73-E020028FC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1E921-29B1-4538-9581-FFE01A46C4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2550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5605E7-712A-9A43-99A2-E0C7789CB6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83E930-6224-C80C-3B6D-E76C465DC6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C41990-B2DA-9A7C-72E9-716C2234A1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A26A6B-DE7E-44E5-BFEC-6741EA2A6FDA}" type="datetimeFigureOut">
              <a:rPr lang="en-US" smtClean="0"/>
              <a:t>5/20/2024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741481-0E76-B90C-1730-E1D0EFA39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5D30BE-7EBE-EC5C-A7B5-F801793E48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0E66D-B1F8-45EE-ABB6-CAE4E05DF9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74525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DA493-E818-48F0-82AD-533DDCE7F3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E984225-D0A9-4BFC-9E20-9600082C399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8EA5D1-C000-4FCC-8E07-94E018D534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54F83B-78B2-4D79-8D63-2FC79287CB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8B6F7-26B8-4DBE-B574-9C9081ACC8B9}" type="datetimeFigureOut">
              <a:rPr lang="en-US" smtClean="0"/>
              <a:t>5/20/2024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3BBEF4-3F26-404C-872E-0B6E400F51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FE75C3-C122-4282-A857-0436C51D1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1E921-29B1-4538-9581-FFE01A46C4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50875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5C2AD5-502B-4301-83BC-6D516CB9A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069DC1-3D61-4E80-A44E-D06FEF2472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5561EF-EED3-4FCA-83DE-9CCA9A2FC3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8B6F7-26B8-4DBE-B574-9C9081ACC8B9}" type="datetimeFigureOut">
              <a:rPr lang="en-US" smtClean="0"/>
              <a:t>5/20/2024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F0D6A7-8178-41F6-8B79-805B76A90C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7C73EE-FDCC-4598-8EAC-178018E88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1E921-29B1-4538-9581-FFE01A46C4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00223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EAA1912-4152-4223-A8B1-9413F087784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CB98053-21F7-4882-9217-4C16BBCFE9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8F8447-A615-46B2-9F23-3E3AE9D938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8B6F7-26B8-4DBE-B574-9C9081ACC8B9}" type="datetimeFigureOut">
              <a:rPr lang="en-US" smtClean="0"/>
              <a:t>5/20/2024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FEC91A-5A9E-4805-8AC2-4A775C672B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E3FB72-6077-40F5-B759-EF071B0A4E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1E921-29B1-4538-9581-FFE01A46C4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00753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0830C-63E3-3E79-83F3-3F34A8C68E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38E8C3-5DEF-4522-FF09-B40E861A6B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605F3E-F6FE-C3C8-F1CA-380AA4AC89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A26A6B-DE7E-44E5-BFEC-6741EA2A6FDA}" type="datetimeFigureOut">
              <a:rPr lang="en-US" smtClean="0"/>
              <a:t>5/20/2024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041268-FE22-A6B2-760B-2D5EAD1A17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1D25F2-470D-A435-61AF-2BADB6B36F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0E66D-B1F8-45EE-ABB6-CAE4E05DF9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2189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A045CF-EC43-F9F5-3363-B3E28DCDA1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D1E922-5425-D00A-C47A-06C158B943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454D6E-0CA3-54F1-DD21-623685D32D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3207D1-E4A2-6E92-E970-BED0C7249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A26A6B-DE7E-44E5-BFEC-6741EA2A6FDA}" type="datetimeFigureOut">
              <a:rPr lang="en-US" smtClean="0"/>
              <a:t>5/20/2024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5063D2-14C6-8998-96A7-9906FD3E81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584E0C-81FA-AD78-C491-B0DCA2F11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0E66D-B1F8-45EE-ABB6-CAE4E05DF9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2870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4CA5B6-D964-5F62-C65B-C6F8BD16A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6A4D13-BE35-92AE-1AFC-9FC4F23C48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A378B04-BFF0-1E61-9A19-80D7FFF9B9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53FC4D1-310E-5D99-4E4D-67BFE85E31C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E906FAB-D056-DCB3-4B86-C1CA25A7273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97942AB-400F-680B-02F5-3F884AEC78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A26A6B-DE7E-44E5-BFEC-6741EA2A6FDA}" type="datetimeFigureOut">
              <a:rPr lang="en-US" smtClean="0"/>
              <a:t>5/20/2024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EC843E5-3CD5-133F-42ED-B2BEA31C2F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F8FE2C6-75C1-BCD6-236C-45F56592ED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0E66D-B1F8-45EE-ABB6-CAE4E05DF9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3844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67991C-E5A8-6586-DC28-F198EBAC24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65D606B-3B05-8632-3190-31E4618A52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A26A6B-DE7E-44E5-BFEC-6741EA2A6FDA}" type="datetimeFigureOut">
              <a:rPr lang="en-US" smtClean="0"/>
              <a:t>5/20/2024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38E0B0-D567-4C7F-3F1A-4BCAE89576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460720-73A1-1BC6-C961-182769156F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0E66D-B1F8-45EE-ABB6-CAE4E05DF9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5692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0F96E09-94F1-A6A4-2E4D-7E84E888F2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A26A6B-DE7E-44E5-BFEC-6741EA2A6FDA}" type="datetimeFigureOut">
              <a:rPr lang="en-US" smtClean="0"/>
              <a:t>5/20/2024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14D3F4-3564-88B5-1B73-7C274E61DA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BEB008-58A1-2FC1-D2F9-1B9EDD51B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0E66D-B1F8-45EE-ABB6-CAE4E05DF9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1055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A5725D-33A6-1CB6-DAEB-F3FED9EAA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55C29C-EACC-7C46-9C12-7FC9ACBDD6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22B43B-1688-BCFA-28C5-76BD41ECE2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6136BA-9314-24A5-DD16-084B8E0895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A26A6B-DE7E-44E5-BFEC-6741EA2A6FDA}" type="datetimeFigureOut">
              <a:rPr lang="en-US" smtClean="0"/>
              <a:t>5/20/2024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BD6A5B-FDB8-0F3E-A2BC-520E5D4A9F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45169D-DE03-A81C-AFF3-F6D71CF486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0E66D-B1F8-45EE-ABB6-CAE4E05DF9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8737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0495E6-AB16-834D-19E1-F16A0EE62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90A43FF-9CE3-6979-B583-1AF7F7B021C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6E3E80-B791-16FF-BF9C-65CAF11495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5813C7-3126-150B-219E-48EE6F2F4C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A26A6B-DE7E-44E5-BFEC-6741EA2A6FDA}" type="datetimeFigureOut">
              <a:rPr lang="en-US" smtClean="0"/>
              <a:t>5/20/2024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588B07-7BD3-1B37-841E-C855F66D6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D2B6AC-1CF0-F471-8C00-33A2467028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0E66D-B1F8-45EE-ABB6-CAE4E05DF9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3215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2E8F063-E3E3-4CB3-2200-7ED86F949D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9166C9-F634-FD32-E873-CF48222969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B76F73-0D8C-79AD-CC5F-B06044E1DF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A26A6B-DE7E-44E5-BFEC-6741EA2A6FDA}" type="datetimeFigureOut">
              <a:rPr lang="en-US" smtClean="0"/>
              <a:t>5/20/2024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7DF937-588F-CAB2-2BDB-6CE925D0FA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21C5FD-62F5-D124-61E0-7AABFB9CC6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A0E66D-B1F8-45EE-ABB6-CAE4E05DF9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5122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5733F87-7A6C-46B7-9903-C3B54A9EE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936BE6-1C8B-47C4-ABDF-F83A418EB8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5B4FAE-5EB6-44D7-A0FF-F8AF44C6CB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C8B6F7-26B8-4DBE-B574-9C9081ACC8B9}" type="datetimeFigureOut">
              <a:rPr lang="en-US" smtClean="0"/>
              <a:t>5/20/2024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DE9847-76D5-42CC-B35D-8386E2F62E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0425C1-066A-44AA-9483-1906A4BB86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51E921-29B1-4538-9581-FFE01A46C4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127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13" Type="http://schemas.openxmlformats.org/officeDocument/2006/relationships/image" Target="../media/image23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svg"/><Relationship Id="rId4" Type="http://schemas.openxmlformats.org/officeDocument/2006/relationships/image" Target="../media/image14.jpeg"/><Relationship Id="rId9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10">
            <a:extLst>
              <a:ext uri="{FF2B5EF4-FFF2-40B4-BE49-F238E27FC236}">
                <a16:creationId xmlns:a16="http://schemas.microsoft.com/office/drawing/2014/main" id="{09410739-12CE-434F-9233-3C9428443E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7411" y="1138335"/>
            <a:ext cx="5585927" cy="5122505"/>
          </a:xfrm>
          <a:prstGeom prst="rect">
            <a:avLst/>
          </a:prstGeom>
          <a:ln w="15875">
            <a:noFill/>
          </a:ln>
        </p:spPr>
      </p:pic>
      <p:sp>
        <p:nvSpPr>
          <p:cNvPr id="8" name="Subtitle 2">
            <a:extLst>
              <a:ext uri="{FF2B5EF4-FFF2-40B4-BE49-F238E27FC236}">
                <a16:creationId xmlns:a16="http://schemas.microsoft.com/office/drawing/2014/main" id="{44966FD5-4750-9B45-2FA7-D5A1606D4E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5149" y="4481219"/>
            <a:ext cx="6053978" cy="1778949"/>
          </a:xfrm>
        </p:spPr>
        <p:txBody>
          <a:bodyPr vert="horz" wrap="square" lIns="91440" tIns="45720" rIns="91440" bIns="45720" rtlCol="0" anchor="t">
            <a:spAutoFit/>
          </a:bodyPr>
          <a:lstStyle/>
          <a:p>
            <a:pPr algn="l"/>
            <a:r>
              <a:rPr lang="en-US" dirty="0" err="1">
                <a:solidFill>
                  <a:srgbClr val="002D72"/>
                </a:solidFill>
                <a:latin typeface="Arial"/>
                <a:cs typeface="Arial"/>
              </a:rPr>
              <a:t>SCINet</a:t>
            </a:r>
            <a:r>
              <a:rPr lang="en-US" dirty="0">
                <a:solidFill>
                  <a:srgbClr val="002D72"/>
                </a:solidFill>
                <a:latin typeface="Arial"/>
                <a:cs typeface="Arial"/>
              </a:rPr>
              <a:t> Office</a:t>
            </a:r>
            <a:endParaRPr lang="en-US" dirty="0">
              <a:latin typeface="Arial"/>
              <a:cs typeface="Arial"/>
            </a:endParaRPr>
          </a:p>
          <a:p>
            <a:pPr algn="l"/>
            <a:endParaRPr lang="en-US" sz="1800">
              <a:solidFill>
                <a:srgbClr val="002D7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sz="1800" dirty="0">
                <a:solidFill>
                  <a:srgbClr val="002D72"/>
                </a:solidFill>
                <a:latin typeface="Arial"/>
                <a:cs typeface="Arial"/>
              </a:rPr>
              <a:t>ARS Geospatial Environmental Epidemiology Research Unit Planning Workshop</a:t>
            </a:r>
          </a:p>
          <a:p>
            <a:pPr algn="l"/>
            <a:r>
              <a:rPr lang="en-US" sz="1600" dirty="0">
                <a:solidFill>
                  <a:srgbClr val="002D72"/>
                </a:solidFill>
                <a:latin typeface="Arial"/>
                <a:cs typeface="Arial"/>
              </a:rPr>
              <a:t>May 21-22, 2024</a:t>
            </a: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19D4000F-FC4D-E249-BE1A-6101FFBBF018}"/>
              </a:ext>
            </a:extLst>
          </p:cNvPr>
          <p:cNvSpPr txBox="1">
            <a:spLocks/>
          </p:cNvSpPr>
          <p:nvPr/>
        </p:nvSpPr>
        <p:spPr>
          <a:xfrm>
            <a:off x="283027" y="2127873"/>
            <a:ext cx="5812973" cy="1089529"/>
          </a:xfrm>
          <a:prstGeom prst="rect">
            <a:avLst/>
          </a:prstGeom>
        </p:spPr>
        <p:txBody>
          <a:bodyPr vert="horz" lIns="91440" tIns="45720" rIns="91440" bIns="45720" rtlCol="0" anchor="b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rgbClr val="002D72"/>
                </a:solidFill>
                <a:latin typeface="Arial"/>
                <a:ea typeface="Calibri"/>
                <a:cs typeface="Arial"/>
              </a:rPr>
              <a:t>Geospatial tools available on </a:t>
            </a:r>
            <a:r>
              <a:rPr lang="en-US" sz="3600" dirty="0" err="1">
                <a:solidFill>
                  <a:srgbClr val="002D72"/>
                </a:solidFill>
                <a:latin typeface="Arial"/>
                <a:ea typeface="Calibri"/>
                <a:cs typeface="Arial"/>
              </a:rPr>
              <a:t>SCINet</a:t>
            </a:r>
            <a:endParaRPr lang="en-US" dirty="0" err="1"/>
          </a:p>
        </p:txBody>
      </p:sp>
    </p:spTree>
    <p:extLst>
      <p:ext uri="{BB962C8B-B14F-4D97-AF65-F5344CB8AC3E}">
        <p14:creationId xmlns:p14="http://schemas.microsoft.com/office/powerpoint/2010/main" val="25385507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34D31F3-69EF-D915-3CE3-05568CFB7E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984" y="237928"/>
            <a:ext cx="11346032" cy="6382143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5637343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6A60FA03-E718-1143-D048-00D42EED0A2A}"/>
              </a:ext>
            </a:extLst>
          </p:cNvPr>
          <p:cNvGrpSpPr/>
          <p:nvPr/>
        </p:nvGrpSpPr>
        <p:grpSpPr>
          <a:xfrm>
            <a:off x="1339924" y="2672327"/>
            <a:ext cx="9241986" cy="822960"/>
            <a:chOff x="879401" y="2745211"/>
            <a:chExt cx="9241986" cy="822960"/>
          </a:xfrm>
        </p:grpSpPr>
        <p:pic>
          <p:nvPicPr>
            <p:cNvPr id="2" name="Picture 1" descr="forum! - OpenDroneMap Community">
              <a:extLst>
                <a:ext uri="{FF2B5EF4-FFF2-40B4-BE49-F238E27FC236}">
                  <a16:creationId xmlns:a16="http://schemas.microsoft.com/office/drawing/2014/main" id="{10AA091B-61EF-0B4A-BEDB-61AC7EAEB50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79401" y="2745211"/>
              <a:ext cx="4420228" cy="822960"/>
            </a:xfrm>
            <a:prstGeom prst="rect">
              <a:avLst/>
            </a:prstGeom>
          </p:spPr>
        </p:pic>
        <p:pic>
          <p:nvPicPr>
            <p:cNvPr id="14" name="Picture 13" descr="A green letter g&#10;&#10;Description automatically generated">
              <a:extLst>
                <a:ext uri="{FF2B5EF4-FFF2-40B4-BE49-F238E27FC236}">
                  <a16:creationId xmlns:a16="http://schemas.microsoft.com/office/drawing/2014/main" id="{DECCFF39-EFEB-119E-D0FB-519D914E3D6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42210" y="2745211"/>
              <a:ext cx="2779177" cy="822960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F958ADA0-16AD-150E-EE44-34238A4C1F8E}"/>
              </a:ext>
            </a:extLst>
          </p:cNvPr>
          <p:cNvGrpSpPr/>
          <p:nvPr/>
        </p:nvGrpSpPr>
        <p:grpSpPr>
          <a:xfrm>
            <a:off x="2286666" y="3979175"/>
            <a:ext cx="8129684" cy="822960"/>
            <a:chOff x="1826143" y="3986147"/>
            <a:chExt cx="8129684" cy="822960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C9AEE307-7AB5-A78A-81FB-88218309C0CA}"/>
                </a:ext>
              </a:extLst>
            </p:cNvPr>
            <p:cNvGrpSpPr/>
            <p:nvPr/>
          </p:nvGrpSpPr>
          <p:grpSpPr>
            <a:xfrm>
              <a:off x="7507769" y="3986147"/>
              <a:ext cx="2448058" cy="822960"/>
              <a:chOff x="7620733" y="4028794"/>
              <a:chExt cx="2448058" cy="822960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32ED7983-EDAC-B4AF-3DBD-0CDA78446E72}"/>
                  </a:ext>
                </a:extLst>
              </p:cNvPr>
              <p:cNvSpPr/>
              <p:nvPr/>
            </p:nvSpPr>
            <p:spPr>
              <a:xfrm>
                <a:off x="7620733" y="4028794"/>
                <a:ext cx="2448058" cy="822960"/>
              </a:xfrm>
              <a:prstGeom prst="rect">
                <a:avLst/>
              </a:prstGeom>
              <a:solidFill>
                <a:srgbClr val="219EB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4000" b="1">
                    <a:latin typeface="Verdana Pro Semibold" panose="020B07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ENVI</a:t>
                </a:r>
              </a:p>
            </p:txBody>
          </p:sp>
          <p:pic>
            <p:nvPicPr>
              <p:cNvPr id="11" name="Picture 10" descr="A white and orange logo&#10;&#10;Description automatically generated">
                <a:extLst>
                  <a:ext uri="{FF2B5EF4-FFF2-40B4-BE49-F238E27FC236}">
                    <a16:creationId xmlns:a16="http://schemas.microsoft.com/office/drawing/2014/main" id="{9D471FE4-9C4A-6F93-70E0-089395CAA5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13218" y="4084795"/>
                <a:ext cx="710958" cy="710958"/>
              </a:xfrm>
              <a:prstGeom prst="rect">
                <a:avLst/>
              </a:prstGeom>
            </p:spPr>
          </p:pic>
        </p:grpSp>
        <p:pic>
          <p:nvPicPr>
            <p:cNvPr id="6" name="Picture 5" descr="PROJ - Wikipedia">
              <a:extLst>
                <a:ext uri="{FF2B5EF4-FFF2-40B4-BE49-F238E27FC236}">
                  <a16:creationId xmlns:a16="http://schemas.microsoft.com/office/drawing/2014/main" id="{84BE0198-206A-A0CE-C896-9B593C4826E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826143" y="3986147"/>
              <a:ext cx="2526744" cy="822960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0089F18-C47B-1297-AB67-C385C283CEA9}"/>
              </a:ext>
            </a:extLst>
          </p:cNvPr>
          <p:cNvGrpSpPr/>
          <p:nvPr/>
        </p:nvGrpSpPr>
        <p:grpSpPr>
          <a:xfrm>
            <a:off x="1592349" y="999719"/>
            <a:ext cx="8788692" cy="1188720"/>
            <a:chOff x="1131826" y="1041283"/>
            <a:chExt cx="8788692" cy="1188720"/>
          </a:xfrm>
        </p:grpSpPr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16F12268-0D1D-3BF4-BD2A-D157BF2090F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131826" y="1224163"/>
              <a:ext cx="3915378" cy="822960"/>
            </a:xfrm>
            <a:prstGeom prst="rect">
              <a:avLst/>
            </a:prstGeom>
          </p:spPr>
        </p:pic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EFA1E4F8-9569-CF1A-D612-3578F52FF7D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543078" y="1041283"/>
              <a:ext cx="2377440" cy="1188720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3AC98B0-D31A-98A6-6C9A-3B0FF49BFA72}"/>
              </a:ext>
            </a:extLst>
          </p:cNvPr>
          <p:cNvGrpSpPr/>
          <p:nvPr/>
        </p:nvGrpSpPr>
        <p:grpSpPr>
          <a:xfrm>
            <a:off x="3111747" y="5286023"/>
            <a:ext cx="6550403" cy="1280160"/>
            <a:chOff x="3437755" y="5327587"/>
            <a:chExt cx="6550403" cy="1280160"/>
          </a:xfrm>
        </p:grpSpPr>
        <p:pic>
          <p:nvPicPr>
            <p:cNvPr id="7" name="Picture 6" descr="A satellite flying over the earth&#10;&#10;Description automatically generated">
              <a:extLst>
                <a:ext uri="{FF2B5EF4-FFF2-40B4-BE49-F238E27FC236}">
                  <a16:creationId xmlns:a16="http://schemas.microsoft.com/office/drawing/2014/main" id="{8BC990EA-754D-E907-8CA4-D97FD032F8B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37755" y="5327587"/>
              <a:ext cx="1156771" cy="1280160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6CC82D5-50D6-17D2-D47A-5B298B2784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8859980" y="5327587"/>
              <a:ext cx="1128178" cy="128016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720C952-557C-9897-9C3B-759763D4C6D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075050" y="5327587"/>
              <a:ext cx="1304406" cy="12801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06994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D06B12D-90CB-3DA1-583C-433C60FE5B56}"/>
              </a:ext>
            </a:extLst>
          </p:cNvPr>
          <p:cNvSpPr/>
          <p:nvPr/>
        </p:nvSpPr>
        <p:spPr>
          <a:xfrm>
            <a:off x="176980" y="113681"/>
            <a:ext cx="3960808" cy="578882"/>
          </a:xfrm>
          <a:prstGeom prst="roundRect">
            <a:avLst/>
          </a:prstGeom>
          <a:solidFill>
            <a:schemeClr val="bg1">
              <a:alpha val="8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2D72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Interfaces and software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41E549-21BF-160B-4BD7-F372EAC3F639}"/>
              </a:ext>
            </a:extLst>
          </p:cNvPr>
          <p:cNvSpPr txBox="1"/>
          <p:nvPr/>
        </p:nvSpPr>
        <p:spPr>
          <a:xfrm>
            <a:off x="373223" y="1247294"/>
            <a:ext cx="855890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>
                <a:solidFill>
                  <a:srgbClr val="002D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if the software I need is missing?</a:t>
            </a: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02D72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2D72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You can install R and Python packages yourself (e.g., using</a:t>
            </a:r>
            <a:r>
              <a:rPr kumimoji="0" lang="en-US" sz="2400" b="0" i="0" u="none" strike="noStrike" kern="1200" cap="none" spc="0" normalizeH="0" noProof="0">
                <a:ln>
                  <a:noFill/>
                </a:ln>
                <a:solidFill>
                  <a:srgbClr val="002D72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2400" b="0" i="0" u="none" strike="noStrike" kern="1200" cap="none" spc="0" normalizeH="0" noProof="0" err="1">
                <a:ln>
                  <a:noFill/>
                </a:ln>
                <a:solidFill>
                  <a:srgbClr val="002D72"/>
                </a:solidFill>
                <a:effectLst/>
                <a:uLnTx/>
                <a:uFillTx/>
                <a:latin typeface="Consolas" panose="020B0609020204030204" pitchFamily="49" charset="0"/>
                <a:cs typeface="Arial" panose="020B0604020202020204" pitchFamily="34" charset="0"/>
              </a:rPr>
              <a:t>install.packages</a:t>
            </a:r>
            <a:r>
              <a:rPr kumimoji="0" lang="en-US" sz="2400" b="0" i="0" u="none" strike="noStrike" kern="1200" cap="none" spc="0" normalizeH="0" noProof="0">
                <a:ln>
                  <a:noFill/>
                </a:ln>
                <a:solidFill>
                  <a:srgbClr val="002D72"/>
                </a:solidFill>
                <a:effectLst/>
                <a:uLnTx/>
                <a:uFillTx/>
                <a:latin typeface="Consolas" panose="020B0609020204030204" pitchFamily="49" charset="0"/>
                <a:cs typeface="Arial" panose="020B0604020202020204" pitchFamily="34" charset="0"/>
              </a:rPr>
              <a:t>()</a:t>
            </a:r>
            <a:r>
              <a:rPr kumimoji="0" lang="en-US" sz="2400" b="0" i="0" u="none" strike="noStrike" kern="1200" cap="none" spc="0" normalizeH="0" noProof="0">
                <a:ln>
                  <a:noFill/>
                </a:ln>
                <a:solidFill>
                  <a:srgbClr val="002D72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2400">
                <a:solidFill>
                  <a:srgbClr val="002D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kumimoji="0" lang="en-US" sz="2400" b="0" i="0" u="none" strike="noStrike" kern="1200" cap="none" spc="0" normalizeH="0" noProof="0">
                <a:ln>
                  <a:noFill/>
                </a:ln>
                <a:solidFill>
                  <a:srgbClr val="002D72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R] or </a:t>
            </a:r>
            <a:r>
              <a:rPr kumimoji="0" lang="en-US" sz="2400" b="0" i="0" u="none" strike="noStrike" kern="1200" cap="none" spc="0" normalizeH="0" noProof="0">
                <a:ln>
                  <a:noFill/>
                </a:ln>
                <a:solidFill>
                  <a:srgbClr val="002D72"/>
                </a:solidFill>
                <a:effectLst/>
                <a:uLnTx/>
                <a:uFillTx/>
                <a:latin typeface="Consolas" panose="020B0609020204030204" pitchFamily="49" charset="0"/>
                <a:cs typeface="Arial" panose="020B0604020202020204" pitchFamily="34" charset="0"/>
              </a:rPr>
              <a:t>pip</a:t>
            </a:r>
            <a:r>
              <a:rPr kumimoji="0" lang="en-US" sz="2400" b="0" i="0" u="none" strike="noStrike" kern="1200" cap="none" spc="0" normalizeH="0" noProof="0">
                <a:ln>
                  <a:noFill/>
                </a:ln>
                <a:solidFill>
                  <a:srgbClr val="002D72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or </a:t>
            </a:r>
            <a:r>
              <a:rPr kumimoji="0" lang="en-US" sz="2400" b="0" i="0" u="none" strike="noStrike" kern="1200" cap="none" spc="0" normalizeH="0" noProof="0" err="1">
                <a:ln>
                  <a:noFill/>
                </a:ln>
                <a:solidFill>
                  <a:srgbClr val="002D72"/>
                </a:solidFill>
                <a:effectLst/>
                <a:uLnTx/>
                <a:uFillTx/>
                <a:latin typeface="Consolas" panose="020B0609020204030204" pitchFamily="49" charset="0"/>
                <a:cs typeface="Arial" panose="020B0604020202020204" pitchFamily="34" charset="0"/>
              </a:rPr>
              <a:t>conda</a:t>
            </a:r>
            <a:r>
              <a:rPr kumimoji="0" lang="en-US" sz="2400" b="0" i="0" u="none" strike="noStrike" kern="1200" cap="none" spc="0" normalizeH="0" noProof="0">
                <a:ln>
                  <a:noFill/>
                </a:ln>
                <a:solidFill>
                  <a:srgbClr val="002D72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2400">
                <a:solidFill>
                  <a:srgbClr val="002D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kumimoji="0" lang="en-US" sz="2400" b="0" i="0" u="none" strike="noStrike" kern="1200" cap="none" spc="0" normalizeH="0" noProof="0">
                <a:ln>
                  <a:noFill/>
                </a:ln>
                <a:solidFill>
                  <a:srgbClr val="002D72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Python]).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2D72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2D72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Open-source software</a:t>
            </a:r>
            <a:r>
              <a:rPr kumimoji="0" lang="en-US" sz="2400" b="0" i="0" u="none" strike="noStrike" kern="1200" cap="none" spc="0" normalizeH="0" noProof="0">
                <a:ln>
                  <a:noFill/>
                </a:ln>
                <a:solidFill>
                  <a:srgbClr val="002D72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can often be “installed” and run from your project directory on a cluster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2D72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noProof="0">
                <a:solidFill>
                  <a:srgbClr val="002D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System-wide software installs</a:t>
            </a:r>
            <a:br>
              <a:rPr lang="en-US" sz="2400" noProof="0">
                <a:solidFill>
                  <a:srgbClr val="002D72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noProof="0">
                <a:solidFill>
                  <a:srgbClr val="002D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 be requested via the</a:t>
            </a:r>
            <a:br>
              <a:rPr lang="en-US" sz="2400" noProof="0">
                <a:solidFill>
                  <a:srgbClr val="002D72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noProof="0">
                <a:solidFill>
                  <a:srgbClr val="002D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SCINet website.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2D72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92C2741-8D2B-7076-DC56-6EDCA3179C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0614" y="3951364"/>
            <a:ext cx="7058025" cy="2657475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6727075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D06B12D-90CB-3DA1-583C-433C60FE5B56}"/>
              </a:ext>
            </a:extLst>
          </p:cNvPr>
          <p:cNvSpPr/>
          <p:nvPr/>
        </p:nvSpPr>
        <p:spPr>
          <a:xfrm>
            <a:off x="176980" y="113681"/>
            <a:ext cx="1630048" cy="578882"/>
          </a:xfrm>
          <a:prstGeom prst="roundRect">
            <a:avLst/>
          </a:prstGeom>
          <a:solidFill>
            <a:schemeClr val="bg1">
              <a:alpha val="8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440" tIns="45720" rIns="91440" bIns="45720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 err="1">
                <a:solidFill>
                  <a:srgbClr val="002D72"/>
                </a:solidFill>
                <a:latin typeface="Arial"/>
                <a:cs typeface="Arial"/>
              </a:rPr>
              <a:t>GeoCDL</a:t>
            </a:r>
            <a:endParaRPr kumimoji="0" lang="en-US" sz="2800" b="0" i="0" u="none" strike="noStrike" kern="1200" cap="none" spc="0" normalizeH="0" baseline="0" noProof="0" dirty="0" err="1">
              <a:ln>
                <a:noFill/>
              </a:ln>
              <a:solidFill>
                <a:srgbClr val="002D72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41E549-21BF-160B-4BD7-F372EAC3F639}"/>
              </a:ext>
            </a:extLst>
          </p:cNvPr>
          <p:cNvSpPr txBox="1"/>
          <p:nvPr/>
        </p:nvSpPr>
        <p:spPr>
          <a:xfrm>
            <a:off x="373223" y="1247294"/>
            <a:ext cx="8558904" cy="113877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defRPr/>
            </a:pPr>
            <a:r>
              <a:rPr lang="en-US" sz="2400" b="1" dirty="0">
                <a:solidFill>
                  <a:srgbClr val="002D72"/>
                </a:solidFill>
                <a:latin typeface="Arial"/>
                <a:cs typeface="Arial"/>
              </a:rPr>
              <a:t>Geospatial Common Data Library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002D72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2400" b="0" i="0" u="none" strike="noStrike" kern="1200" cap="none" spc="0" normalizeH="0" baseline="0" noProof="0" dirty="0">
              <a:ln>
                <a:noFill/>
              </a:ln>
              <a:solidFill>
                <a:srgbClr val="002D72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5B2CD23-8757-06F9-90B3-BE656290D9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2726" y="1248506"/>
            <a:ext cx="6551239" cy="484163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73F8F27-04A0-18D6-9187-1D0017F8511C}"/>
              </a:ext>
            </a:extLst>
          </p:cNvPr>
          <p:cNvSpPr txBox="1"/>
          <p:nvPr/>
        </p:nvSpPr>
        <p:spPr>
          <a:xfrm>
            <a:off x="373224" y="2078280"/>
            <a:ext cx="4698506" cy="36625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spcBef>
                <a:spcPts val="24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2D72"/>
                </a:solidFill>
                <a:latin typeface="Arial"/>
                <a:cs typeface="Arial"/>
              </a:rPr>
              <a:t>Several commonly used raster datasets are stored on </a:t>
            </a:r>
            <a:r>
              <a:rPr lang="en-US" sz="2400" dirty="0" err="1">
                <a:solidFill>
                  <a:srgbClr val="002D72"/>
                </a:solidFill>
                <a:latin typeface="Arial"/>
                <a:cs typeface="Arial"/>
              </a:rPr>
              <a:t>SCINet</a:t>
            </a:r>
            <a:r>
              <a:rPr lang="en-US" sz="2400" dirty="0">
                <a:solidFill>
                  <a:srgbClr val="002D72"/>
                </a:solidFill>
                <a:latin typeface="Arial"/>
                <a:cs typeface="Arial"/>
              </a:rPr>
              <a:t> resources.</a:t>
            </a:r>
          </a:p>
          <a:p>
            <a:pPr marL="342900" indent="-342900">
              <a:spcBef>
                <a:spcPts val="24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2D72"/>
                </a:solidFill>
                <a:latin typeface="Arial"/>
                <a:cs typeface="Arial"/>
              </a:rPr>
              <a:t>API to extract and harmonize spatiotemporal subsets from multiple datasets.</a:t>
            </a:r>
          </a:p>
          <a:p>
            <a:pPr marL="342900" indent="-342900">
              <a:spcBef>
                <a:spcPts val="24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2D72"/>
                </a:solidFill>
                <a:latin typeface="Arial"/>
                <a:cs typeface="Arial"/>
              </a:rPr>
              <a:t>R and Python packages available and in development.</a:t>
            </a:r>
          </a:p>
        </p:txBody>
      </p:sp>
    </p:spTree>
    <p:extLst>
      <p:ext uri="{BB962C8B-B14F-4D97-AF65-F5344CB8AC3E}">
        <p14:creationId xmlns:p14="http://schemas.microsoft.com/office/powerpoint/2010/main" val="30596321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929B641-4EFC-C151-4F75-B71353E7FF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313" y="119063"/>
            <a:ext cx="11763375" cy="661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1063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1D0CC8A-502A-82F5-D058-E91B044A3E25}"/>
              </a:ext>
            </a:extLst>
          </p:cNvPr>
          <p:cNvSpPr txBox="1"/>
          <p:nvPr/>
        </p:nvSpPr>
        <p:spPr>
          <a:xfrm>
            <a:off x="926118" y="1576640"/>
            <a:ext cx="8462433" cy="2277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2D72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Computing resources</a:t>
            </a:r>
          </a:p>
          <a:p>
            <a:pPr marL="457200" indent="-457200">
              <a:spcBef>
                <a:spcPts val="4200"/>
              </a:spcBef>
              <a:buFont typeface="+mj-lt"/>
              <a:buAutoNum type="arabicPeriod"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2D72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Interfaces and software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2D72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Training and education resources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D06B12D-90CB-3DA1-583C-433C60FE5B56}"/>
              </a:ext>
            </a:extLst>
          </p:cNvPr>
          <p:cNvSpPr/>
          <p:nvPr/>
        </p:nvSpPr>
        <p:spPr>
          <a:xfrm>
            <a:off x="176980" y="113681"/>
            <a:ext cx="1732318" cy="578882"/>
          </a:xfrm>
          <a:prstGeom prst="roundRect">
            <a:avLst/>
          </a:prstGeom>
          <a:solidFill>
            <a:schemeClr val="bg1">
              <a:alpha val="8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2D72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Overview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95C5D38-3C2C-246E-02DC-1D7B3620205E}"/>
              </a:ext>
            </a:extLst>
          </p:cNvPr>
          <p:cNvSpPr/>
          <p:nvPr/>
        </p:nvSpPr>
        <p:spPr>
          <a:xfrm>
            <a:off x="-134679" y="1405053"/>
            <a:ext cx="12461359" cy="1717288"/>
          </a:xfrm>
          <a:prstGeom prst="rect">
            <a:avLst/>
          </a:prstGeom>
          <a:solidFill>
            <a:srgbClr val="FFFFFF">
              <a:alpha val="8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146242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8C86382-96DF-667B-BC8C-29439056C4D1}"/>
              </a:ext>
            </a:extLst>
          </p:cNvPr>
          <p:cNvSpPr/>
          <p:nvPr/>
        </p:nvSpPr>
        <p:spPr>
          <a:xfrm>
            <a:off x="176980" y="113681"/>
            <a:ext cx="3871272" cy="578882"/>
          </a:xfrm>
          <a:prstGeom prst="roundRect">
            <a:avLst/>
          </a:prstGeom>
          <a:solidFill>
            <a:schemeClr val="bg1">
              <a:alpha val="8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2D72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Training and education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E8594F-90D9-3060-F4B5-8DB553145EBE}"/>
              </a:ext>
            </a:extLst>
          </p:cNvPr>
          <p:cNvSpPr txBox="1"/>
          <p:nvPr/>
        </p:nvSpPr>
        <p:spPr>
          <a:xfrm>
            <a:off x="373224" y="1714865"/>
            <a:ext cx="46985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2400"/>
              </a:spcBef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002D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Online tutorials and guides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E966EF-BD62-8A76-7039-9A23788A74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0285" y="2380557"/>
            <a:ext cx="5961888" cy="3775095"/>
          </a:xfrm>
          <a:prstGeom prst="rect">
            <a:avLst/>
          </a:prstGeom>
          <a:ln w="6350">
            <a:solidFill>
              <a:schemeClr val="bg2">
                <a:lumMod val="50000"/>
              </a:schemeClr>
            </a:solidFill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733A95D-3800-75C2-9388-AA5C6D3191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4987" y="986692"/>
            <a:ext cx="3428489" cy="574430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285A815-3765-C203-A324-B84E7FECFE4E}"/>
              </a:ext>
            </a:extLst>
          </p:cNvPr>
          <p:cNvSpPr txBox="1"/>
          <p:nvPr/>
        </p:nvSpPr>
        <p:spPr>
          <a:xfrm>
            <a:off x="1808285" y="6253284"/>
            <a:ext cx="471658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https://scinet.usda.gov/training/workbooks</a:t>
            </a:r>
          </a:p>
        </p:txBody>
      </p:sp>
    </p:spTree>
    <p:extLst>
      <p:ext uri="{BB962C8B-B14F-4D97-AF65-F5344CB8AC3E}">
        <p14:creationId xmlns:p14="http://schemas.microsoft.com/office/powerpoint/2010/main" val="1742528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ECB34F10-07DE-2981-9524-E6715AC156F2}"/>
              </a:ext>
            </a:extLst>
          </p:cNvPr>
          <p:cNvSpPr/>
          <p:nvPr/>
        </p:nvSpPr>
        <p:spPr>
          <a:xfrm>
            <a:off x="176980" y="113681"/>
            <a:ext cx="3871272" cy="578882"/>
          </a:xfrm>
          <a:prstGeom prst="roundRect">
            <a:avLst/>
          </a:prstGeom>
          <a:solidFill>
            <a:schemeClr val="bg1">
              <a:alpha val="8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2D72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Training and education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8B25BE-1B0C-19C4-4428-9B504FAEFFC0}"/>
              </a:ext>
            </a:extLst>
          </p:cNvPr>
          <p:cNvSpPr txBox="1"/>
          <p:nvPr/>
        </p:nvSpPr>
        <p:spPr>
          <a:xfrm>
            <a:off x="373224" y="1714865"/>
            <a:ext cx="4698506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2400"/>
              </a:spcBef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002D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Online tutorials and guides</a:t>
            </a:r>
          </a:p>
          <a:p>
            <a:pPr marL="342900" indent="-342900">
              <a:spcBef>
                <a:spcPts val="2400"/>
              </a:spcBef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002D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Training workshops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2971A8A-05F9-6A4E-44F0-B71A8C44366C}"/>
              </a:ext>
            </a:extLst>
          </p:cNvPr>
          <p:cNvGrpSpPr/>
          <p:nvPr/>
        </p:nvGrpSpPr>
        <p:grpSpPr>
          <a:xfrm>
            <a:off x="6301195" y="2335399"/>
            <a:ext cx="4240306" cy="4452139"/>
            <a:chOff x="7445821" y="1533590"/>
            <a:chExt cx="4240306" cy="4452139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0C0728C-DBB8-E8CA-ACC7-41A38D42DFD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45821" y="1533590"/>
              <a:ext cx="4240306" cy="4113585"/>
            </a:xfrm>
            <a:prstGeom prst="rect">
              <a:avLst/>
            </a:prstGeom>
            <a:ln>
              <a:solidFill>
                <a:schemeClr val="bg2">
                  <a:lumMod val="50000"/>
                </a:schemeClr>
              </a:solidFill>
            </a:ln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188C3AE-5673-48F9-DA78-380614726E47}"/>
                </a:ext>
              </a:extLst>
            </p:cNvPr>
            <p:cNvSpPr txBox="1"/>
            <p:nvPr/>
          </p:nvSpPr>
          <p:spPr>
            <a:xfrm>
              <a:off x="7592191" y="5647175"/>
              <a:ext cx="39475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2D72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Deep learning for aerial imagery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3C7B84C-287D-CB37-CC45-3143FD8445E3}"/>
              </a:ext>
            </a:extLst>
          </p:cNvPr>
          <p:cNvGrpSpPr/>
          <p:nvPr/>
        </p:nvGrpSpPr>
        <p:grpSpPr>
          <a:xfrm>
            <a:off x="6868759" y="992272"/>
            <a:ext cx="3105178" cy="1258661"/>
            <a:chOff x="6382439" y="1230022"/>
            <a:chExt cx="3835449" cy="1554671"/>
          </a:xfrm>
        </p:grpSpPr>
        <p:pic>
          <p:nvPicPr>
            <p:cNvPr id="15" name="Picture 14" descr="A blue and yellow snake logo&#10;&#10;Description automatically generated with low confidence">
              <a:extLst>
                <a:ext uri="{FF2B5EF4-FFF2-40B4-BE49-F238E27FC236}">
                  <a16:creationId xmlns:a16="http://schemas.microsoft.com/office/drawing/2014/main" id="{1F89BA90-A353-7786-B6AF-20C9EAA4261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82439" y="1230022"/>
              <a:ext cx="1421860" cy="1554671"/>
            </a:xfrm>
            <a:prstGeom prst="rect">
              <a:avLst/>
            </a:prstGeom>
          </p:spPr>
        </p:pic>
        <p:pic>
          <p:nvPicPr>
            <p:cNvPr id="16" name="Picture 15" descr="A picture containing graphics, symbol, clipart, graphic design&#10;&#10;Description automatically generated">
              <a:extLst>
                <a:ext uri="{FF2B5EF4-FFF2-40B4-BE49-F238E27FC236}">
                  <a16:creationId xmlns:a16="http://schemas.microsoft.com/office/drawing/2014/main" id="{AE971405-F6F3-152F-F8AE-E24012777D7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99538" y="1291820"/>
              <a:ext cx="1518350" cy="1176304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4ED94DEC-3EF1-736E-7C59-7F1DB0D8BD6A}"/>
              </a:ext>
            </a:extLst>
          </p:cNvPr>
          <p:cNvGrpSpPr/>
          <p:nvPr/>
        </p:nvGrpSpPr>
        <p:grpSpPr>
          <a:xfrm>
            <a:off x="372129" y="3542109"/>
            <a:ext cx="5349970" cy="3007137"/>
            <a:chOff x="6888206" y="1275647"/>
            <a:chExt cx="5525179" cy="3121681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71ED23BE-EA08-7257-C00E-7A21B119067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888206" y="1275647"/>
              <a:ext cx="5525179" cy="271698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1" name="TextBox 6">
              <a:extLst>
                <a:ext uri="{FF2B5EF4-FFF2-40B4-BE49-F238E27FC236}">
                  <a16:creationId xmlns:a16="http://schemas.microsoft.com/office/drawing/2014/main" id="{61B72E6E-1A7F-C2FE-ED89-7AFF79281F21}"/>
                </a:ext>
              </a:extLst>
            </p:cNvPr>
            <p:cNvSpPr txBox="1"/>
            <p:nvPr/>
          </p:nvSpPr>
          <p:spPr>
            <a:xfrm>
              <a:off x="6888206" y="3992632"/>
              <a:ext cx="5525179" cy="404696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 dirty="0">
                  <a:solidFill>
                    <a:srgbClr val="002D72"/>
                  </a:solidFill>
                  <a:latin typeface="Arial"/>
                  <a:cs typeface="Arial"/>
                </a:rPr>
                <a:t>Spatial interpolation with machine learning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6230885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25E24C2-80B6-B048-AA60-62DD1E7EFC2A}"/>
              </a:ext>
            </a:extLst>
          </p:cNvPr>
          <p:cNvSpPr txBox="1"/>
          <p:nvPr/>
        </p:nvSpPr>
        <p:spPr>
          <a:xfrm>
            <a:off x="373224" y="1714865"/>
            <a:ext cx="469850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2400"/>
              </a:spcBef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002D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Online tutorials and guides</a:t>
            </a:r>
          </a:p>
          <a:p>
            <a:pPr marL="342900" indent="-342900">
              <a:spcBef>
                <a:spcPts val="2400"/>
              </a:spcBef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002D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Training workshops</a:t>
            </a:r>
          </a:p>
          <a:p>
            <a:pPr marL="342900" indent="-342900">
              <a:spcBef>
                <a:spcPts val="2400"/>
              </a:spcBef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002D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Longer courses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246A46-3747-B2CC-D735-EED48C9FB9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4930" y="3161150"/>
            <a:ext cx="3757829" cy="535700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7ADC85F0-0F1E-AABD-C8AC-3DEA755E2DFB}"/>
              </a:ext>
            </a:extLst>
          </p:cNvPr>
          <p:cNvSpPr/>
          <p:nvPr/>
        </p:nvSpPr>
        <p:spPr>
          <a:xfrm>
            <a:off x="176980" y="113681"/>
            <a:ext cx="3871272" cy="578882"/>
          </a:xfrm>
          <a:prstGeom prst="roundRect">
            <a:avLst/>
          </a:prstGeom>
          <a:solidFill>
            <a:schemeClr val="bg1">
              <a:alpha val="8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2D72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Training and education</a:t>
            </a:r>
          </a:p>
        </p:txBody>
      </p:sp>
    </p:spTree>
    <p:extLst>
      <p:ext uri="{BB962C8B-B14F-4D97-AF65-F5344CB8AC3E}">
        <p14:creationId xmlns:p14="http://schemas.microsoft.com/office/powerpoint/2010/main" val="8696122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25E24C2-80B6-B048-AA60-62DD1E7EFC2A}"/>
              </a:ext>
            </a:extLst>
          </p:cNvPr>
          <p:cNvSpPr txBox="1"/>
          <p:nvPr/>
        </p:nvSpPr>
        <p:spPr>
          <a:xfrm>
            <a:off x="373224" y="1714865"/>
            <a:ext cx="4698506" cy="286232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spcBef>
                <a:spcPts val="24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2D72"/>
                </a:solidFill>
                <a:latin typeface="Arial"/>
                <a:cs typeface="Arial"/>
              </a:rPr>
              <a:t>Online tutorials and guides</a:t>
            </a:r>
          </a:p>
          <a:p>
            <a:pPr marL="342900" indent="-342900">
              <a:spcBef>
                <a:spcPts val="24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2D72"/>
                </a:solidFill>
                <a:latin typeface="Arial"/>
                <a:cs typeface="Arial"/>
              </a:rPr>
              <a:t>Training workshops</a:t>
            </a:r>
          </a:p>
          <a:p>
            <a:pPr marL="342900" indent="-342900">
              <a:spcBef>
                <a:spcPts val="24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2D72"/>
                </a:solidFill>
                <a:latin typeface="Arial"/>
                <a:cs typeface="Arial"/>
              </a:rPr>
              <a:t>Longer courses</a:t>
            </a:r>
          </a:p>
          <a:p>
            <a:pPr marL="342900" indent="-342900">
              <a:spcBef>
                <a:spcPts val="24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2D72"/>
                </a:solidFill>
                <a:latin typeface="Arial"/>
                <a:cs typeface="Arial"/>
              </a:rPr>
              <a:t>Geospatial Research Working Group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7ADC85F0-0F1E-AABD-C8AC-3DEA755E2DFB}"/>
              </a:ext>
            </a:extLst>
          </p:cNvPr>
          <p:cNvSpPr/>
          <p:nvPr/>
        </p:nvSpPr>
        <p:spPr>
          <a:xfrm>
            <a:off x="176980" y="113681"/>
            <a:ext cx="3871272" cy="578882"/>
          </a:xfrm>
          <a:prstGeom prst="roundRect">
            <a:avLst/>
          </a:prstGeom>
          <a:solidFill>
            <a:schemeClr val="bg1">
              <a:alpha val="8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2D72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Training and education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29F344F-533C-FA05-A492-0F4999001A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4885" y="3843012"/>
            <a:ext cx="2958828" cy="1871072"/>
          </a:xfrm>
          <a:prstGeom prst="rect">
            <a:avLst/>
          </a:prstGeom>
          <a:ln w="6350">
            <a:solidFill>
              <a:schemeClr val="bg2">
                <a:lumMod val="50000"/>
              </a:schemeClr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D3A83BB-34BE-78E4-8360-7D0D31107D32}"/>
              </a:ext>
            </a:extLst>
          </p:cNvPr>
          <p:cNvSpPr txBox="1"/>
          <p:nvPr/>
        </p:nvSpPr>
        <p:spPr>
          <a:xfrm>
            <a:off x="7674706" y="1053123"/>
            <a:ext cx="1846384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 b="1" dirty="0">
                <a:solidFill>
                  <a:srgbClr val="002D72"/>
                </a:solidFill>
                <a:latin typeface="Arial"/>
                <a:cs typeface="Arial"/>
              </a:rPr>
              <a:t>GRWG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B9A6C9B-CC2A-8CC9-4D43-606D789539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57363" y="2544460"/>
            <a:ext cx="2520922" cy="2461763"/>
          </a:xfrm>
          <a:prstGeom prst="rect">
            <a:avLst/>
          </a:prstGeom>
          <a:ln>
            <a:noFill/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B7D7E35-DD06-9F0D-A685-57BBFB3290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6449" y="1746737"/>
            <a:ext cx="2858470" cy="2098431"/>
          </a:xfrm>
          <a:prstGeom prst="rect">
            <a:avLst/>
          </a:prstGeom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D45C2DF6-8F85-95A6-FEE1-73074F0AE6C5}"/>
              </a:ext>
            </a:extLst>
          </p:cNvPr>
          <p:cNvSpPr/>
          <p:nvPr/>
        </p:nvSpPr>
        <p:spPr>
          <a:xfrm>
            <a:off x="5216769" y="961292"/>
            <a:ext cx="6822830" cy="5767753"/>
          </a:xfrm>
          <a:prstGeom prst="ellipse">
            <a:avLst/>
          </a:prstGeom>
          <a:noFill/>
          <a:ln>
            <a:solidFill>
              <a:srgbClr val="002D7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7426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1D0CC8A-502A-82F5-D058-E91B044A3E25}"/>
              </a:ext>
            </a:extLst>
          </p:cNvPr>
          <p:cNvSpPr txBox="1"/>
          <p:nvPr/>
        </p:nvSpPr>
        <p:spPr>
          <a:xfrm>
            <a:off x="926118" y="1576640"/>
            <a:ext cx="8462433" cy="227754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457200" indent="-457200">
              <a:spcBef>
                <a:spcPts val="4200"/>
              </a:spcBef>
              <a:buFont typeface="+mj-lt"/>
              <a:buAutoNum type="arabicPeriod"/>
            </a:pPr>
            <a:r>
              <a:rPr lang="en-US" sz="2400" dirty="0">
                <a:solidFill>
                  <a:srgbClr val="002D72"/>
                </a:solidFill>
                <a:latin typeface="Arial"/>
                <a:cs typeface="Arial"/>
              </a:rPr>
              <a:t>Computing resources</a:t>
            </a:r>
          </a:p>
          <a:p>
            <a:pPr marL="457200" indent="-457200">
              <a:spcBef>
                <a:spcPts val="4200"/>
              </a:spcBef>
              <a:buFont typeface="+mj-lt"/>
              <a:buAutoNum type="arabicPeriod"/>
            </a:pPr>
            <a:r>
              <a:rPr lang="en-US" sz="2400" dirty="0">
                <a:solidFill>
                  <a:srgbClr val="002D72"/>
                </a:solidFill>
                <a:latin typeface="Arial"/>
                <a:cs typeface="Arial"/>
              </a:rPr>
              <a:t>Interfaces and software</a:t>
            </a:r>
          </a:p>
          <a:p>
            <a:pPr marL="457200" indent="-457200">
              <a:spcBef>
                <a:spcPts val="4200"/>
              </a:spcBef>
              <a:buFont typeface="+mj-lt"/>
              <a:buAutoNum type="arabicPeriod"/>
            </a:pPr>
            <a:r>
              <a:rPr lang="en-US" sz="2400" dirty="0">
                <a:solidFill>
                  <a:srgbClr val="002D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Training and education resources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D06B12D-90CB-3DA1-583C-433C60FE5B56}"/>
              </a:ext>
            </a:extLst>
          </p:cNvPr>
          <p:cNvSpPr/>
          <p:nvPr/>
        </p:nvSpPr>
        <p:spPr>
          <a:xfrm>
            <a:off x="176980" y="113681"/>
            <a:ext cx="1732318" cy="578882"/>
          </a:xfrm>
          <a:prstGeom prst="roundRect">
            <a:avLst/>
          </a:prstGeom>
          <a:solidFill>
            <a:schemeClr val="bg1">
              <a:alpha val="8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r>
              <a:rPr lang="en-US" sz="2800">
                <a:solidFill>
                  <a:srgbClr val="002D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28334640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5A3588F8-9B81-3B72-54A7-1AF56D2B8A1A}"/>
              </a:ext>
            </a:extLst>
          </p:cNvPr>
          <p:cNvSpPr txBox="1"/>
          <p:nvPr/>
        </p:nvSpPr>
        <p:spPr>
          <a:xfrm>
            <a:off x="1864782" y="2053974"/>
            <a:ext cx="84624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spcBef>
                <a:spcPts val="4200"/>
              </a:spcBef>
            </a:pPr>
            <a:r>
              <a:rPr lang="en-US" sz="3200" b="1">
                <a:solidFill>
                  <a:srgbClr val="002D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https://scinet.usda.gov/</a:t>
            </a:r>
            <a:endParaRPr kumimoji="0" lang="en-US" sz="3200" b="1" i="0" u="none" strike="noStrike" kern="1200" cap="none" spc="0" normalizeH="0" baseline="0" noProof="0">
              <a:ln>
                <a:noFill/>
              </a:ln>
              <a:solidFill>
                <a:srgbClr val="002D72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2CB7264-8C67-1D73-F142-D1E31994FA15}"/>
              </a:ext>
            </a:extLst>
          </p:cNvPr>
          <p:cNvSpPr txBox="1"/>
          <p:nvPr/>
        </p:nvSpPr>
        <p:spPr>
          <a:xfrm>
            <a:off x="1864782" y="4000161"/>
            <a:ext cx="84624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spcBef>
                <a:spcPts val="4200"/>
              </a:spcBef>
            </a:pPr>
            <a:r>
              <a:rPr lang="en-US" sz="3200" b="1">
                <a:solidFill>
                  <a:srgbClr val="002D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Questions?</a:t>
            </a:r>
            <a:endParaRPr kumimoji="0" lang="en-US" sz="3200" b="1" i="0" u="none" strike="noStrike" kern="1200" cap="none" spc="0" normalizeH="0" baseline="0" noProof="0">
              <a:ln>
                <a:noFill/>
              </a:ln>
              <a:solidFill>
                <a:srgbClr val="002D72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86172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2C2B9B7-7705-3CE1-EDAE-4AE1F8C285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8154" y="1304314"/>
            <a:ext cx="5153846" cy="4748064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5BC276B-E678-4DB2-CB1F-61AF3490F41E}"/>
              </a:ext>
            </a:extLst>
          </p:cNvPr>
          <p:cNvSpPr/>
          <p:nvPr/>
        </p:nvSpPr>
        <p:spPr>
          <a:xfrm>
            <a:off x="176980" y="113681"/>
            <a:ext cx="3640343" cy="578882"/>
          </a:xfrm>
          <a:prstGeom prst="roundRect">
            <a:avLst/>
          </a:prstGeom>
          <a:solidFill>
            <a:schemeClr val="bg1">
              <a:alpha val="8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r>
              <a:rPr lang="en-US" sz="2800">
                <a:solidFill>
                  <a:srgbClr val="002D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Computing resources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DB3BA6A-2E5D-F249-D3BE-D85E08D860E9}"/>
              </a:ext>
            </a:extLst>
          </p:cNvPr>
          <p:cNvSpPr txBox="1"/>
          <p:nvPr/>
        </p:nvSpPr>
        <p:spPr>
          <a:xfrm>
            <a:off x="597158" y="1359428"/>
            <a:ext cx="59529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rgbClr val="002D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SCINet:</a:t>
            </a:r>
            <a:r>
              <a:rPr lang="en-US" sz="2400">
                <a:solidFill>
                  <a:srgbClr val="002D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cutting-edge research environment that provides scientific computing resources for all of ARS.</a:t>
            </a:r>
          </a:p>
        </p:txBody>
      </p:sp>
    </p:spTree>
    <p:extLst>
      <p:ext uri="{BB962C8B-B14F-4D97-AF65-F5344CB8AC3E}">
        <p14:creationId xmlns:p14="http://schemas.microsoft.com/office/powerpoint/2010/main" val="6224923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25E24C2-80B6-B048-AA60-62DD1E7EFC2A}"/>
              </a:ext>
            </a:extLst>
          </p:cNvPr>
          <p:cNvSpPr txBox="1"/>
          <p:nvPr/>
        </p:nvSpPr>
        <p:spPr>
          <a:xfrm>
            <a:off x="373224" y="2086134"/>
            <a:ext cx="32283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002D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Large-scale computing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>
              <a:solidFill>
                <a:srgbClr val="002D7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EC3C266-01B8-A831-C03F-93F2C9B8BB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95127" y="869839"/>
            <a:ext cx="9149860" cy="5925312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C842DF2-ACDD-A53D-ADA1-D44980026D9F}"/>
              </a:ext>
            </a:extLst>
          </p:cNvPr>
          <p:cNvSpPr/>
          <p:nvPr/>
        </p:nvSpPr>
        <p:spPr>
          <a:xfrm>
            <a:off x="176980" y="113681"/>
            <a:ext cx="3640343" cy="578882"/>
          </a:xfrm>
          <a:prstGeom prst="roundRect">
            <a:avLst/>
          </a:prstGeom>
          <a:solidFill>
            <a:schemeClr val="bg1">
              <a:alpha val="8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r>
              <a:rPr lang="en-US" sz="2800">
                <a:solidFill>
                  <a:srgbClr val="002D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Computing resources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2F3F8EC-C6A7-92A6-4E02-ADC9F7F36B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3215" y="2785556"/>
            <a:ext cx="2932147" cy="542858"/>
          </a:xfrm>
          <a:prstGeom prst="rect">
            <a:avLst/>
          </a:prstGeom>
        </p:spPr>
      </p:pic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75141F38-DB29-452B-EB36-96C07916BC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60260" y="4674006"/>
            <a:ext cx="2910530" cy="474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1053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26A8D6A-A9D3-8569-6546-7E918A628114}"/>
              </a:ext>
            </a:extLst>
          </p:cNvPr>
          <p:cNvSpPr/>
          <p:nvPr/>
        </p:nvSpPr>
        <p:spPr>
          <a:xfrm>
            <a:off x="176980" y="113681"/>
            <a:ext cx="3640343" cy="578882"/>
          </a:xfrm>
          <a:prstGeom prst="roundRect">
            <a:avLst/>
          </a:prstGeom>
          <a:solidFill>
            <a:schemeClr val="bg1">
              <a:alpha val="8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r>
              <a:rPr lang="en-US" sz="2800">
                <a:solidFill>
                  <a:srgbClr val="002D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Computing resources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284890-FC22-E097-1D3C-8F2A4FE691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95128" y="869839"/>
            <a:ext cx="9149858" cy="59253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25E24C2-80B6-B048-AA60-62DD1E7EFC2A}"/>
              </a:ext>
            </a:extLst>
          </p:cNvPr>
          <p:cNvSpPr txBox="1"/>
          <p:nvPr/>
        </p:nvSpPr>
        <p:spPr>
          <a:xfrm>
            <a:off x="373224" y="2086134"/>
            <a:ext cx="3228393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002D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Large-scale computing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002D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High-speed data transfer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>
              <a:solidFill>
                <a:srgbClr val="002D7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51883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1D0CC8A-502A-82F5-D058-E91B044A3E25}"/>
              </a:ext>
            </a:extLst>
          </p:cNvPr>
          <p:cNvSpPr txBox="1"/>
          <p:nvPr/>
        </p:nvSpPr>
        <p:spPr>
          <a:xfrm>
            <a:off x="926118" y="1576640"/>
            <a:ext cx="8462433" cy="13696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2D72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Computing resources</a:t>
            </a:r>
          </a:p>
          <a:p>
            <a:pPr marL="457200" indent="-457200">
              <a:spcBef>
                <a:spcPts val="4200"/>
              </a:spcBef>
              <a:buFont typeface="+mj-lt"/>
              <a:buAutoNum type="arabicPeriod"/>
            </a:pPr>
            <a:r>
              <a:rPr lang="en-US" sz="2400">
                <a:solidFill>
                  <a:srgbClr val="002D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Interfaces and software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D06B12D-90CB-3DA1-583C-433C60FE5B56}"/>
              </a:ext>
            </a:extLst>
          </p:cNvPr>
          <p:cNvSpPr/>
          <p:nvPr/>
        </p:nvSpPr>
        <p:spPr>
          <a:xfrm>
            <a:off x="176980" y="113681"/>
            <a:ext cx="1732318" cy="578882"/>
          </a:xfrm>
          <a:prstGeom prst="roundRect">
            <a:avLst/>
          </a:prstGeom>
          <a:solidFill>
            <a:schemeClr val="bg1">
              <a:alpha val="8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2D72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Overview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CF67B6C-B190-F167-E72D-E9B188C86BB6}"/>
              </a:ext>
            </a:extLst>
          </p:cNvPr>
          <p:cNvSpPr/>
          <p:nvPr/>
        </p:nvSpPr>
        <p:spPr>
          <a:xfrm>
            <a:off x="-134679" y="1405053"/>
            <a:ext cx="12461359" cy="914401"/>
          </a:xfrm>
          <a:prstGeom prst="rect">
            <a:avLst/>
          </a:prstGeom>
          <a:solidFill>
            <a:srgbClr val="FFFFFF">
              <a:alpha val="8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826786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95836C4-2C66-32F4-688D-4579C648C8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697" y="0"/>
            <a:ext cx="105946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8823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25C06A3-A102-8FB2-2A18-360BE42A42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910" y="189148"/>
            <a:ext cx="11288181" cy="6479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8498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ADD6224-AB2D-33AC-82AC-1BC9368ADE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224" y="130722"/>
            <a:ext cx="11881551" cy="6596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0564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543793DA-6230-4940-A6AE-CA7B5A6168BA}" vid="{E5428E78-3432-418A-8AA4-DED88678ABC6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2FA79623DDD894C931BC301134DEBE3" ma:contentTypeVersion="16" ma:contentTypeDescription="Create a new document." ma:contentTypeScope="" ma:versionID="e37abc61783a4fa558c28f450ba5e8fa">
  <xsd:schema xmlns:xsd="http://www.w3.org/2001/XMLSchema" xmlns:xs="http://www.w3.org/2001/XMLSchema" xmlns:p="http://schemas.microsoft.com/office/2006/metadata/properties" xmlns:ns2="0e1abf46-9ed1-4b4a-a243-40ef0816832f" xmlns:ns3="f8f78791-eec4-44fd-a9b3-78f9ce2231c3" xmlns:ns4="73fb875a-8af9-4255-b008-0995492d31cd" targetNamespace="http://schemas.microsoft.com/office/2006/metadata/properties" ma:root="true" ma:fieldsID="38063e164eb7166e1d93c73a5e830b9a" ns2:_="" ns3:_="" ns4:_="">
    <xsd:import namespace="0e1abf46-9ed1-4b4a-a243-40ef0816832f"/>
    <xsd:import namespace="f8f78791-eec4-44fd-a9b3-78f9ce2231c3"/>
    <xsd:import namespace="73fb875a-8af9-4255-b008-0995492d31c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4:TaxCatchAll" minOccurs="0"/>
                <xsd:element ref="ns2:MediaServiceObjectDetectorVersions" minOccurs="0"/>
                <xsd:element ref="ns2:MediaServiceSearchPropertie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e1abf46-9ed1-4b4a-a243-40ef0816832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9" nillable="true" ma:taxonomy="true" ma:internalName="lcf76f155ced4ddcb4097134ff3c332f" ma:taxonomyFieldName="MediaServiceImageTags" ma:displayName="Image Tags" ma:readOnly="false" ma:fieldId="{5cf76f15-5ced-4ddc-b409-7134ff3c332f}" ma:taxonomyMulti="true" ma:sspId="8ff62593-b918-4deb-ac08-0d74ac0cc7e6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2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Location" ma:index="23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f78791-eec4-44fd-a9b3-78f9ce2231c3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3fb875a-8af9-4255-b008-0995492d31cd" elementFormDefault="qualified">
    <xsd:import namespace="http://schemas.microsoft.com/office/2006/documentManagement/types"/>
    <xsd:import namespace="http://schemas.microsoft.com/office/infopath/2007/PartnerControls"/>
    <xsd:element name="TaxCatchAll" ma:index="20" nillable="true" ma:displayName="Taxonomy Catch All Column" ma:hidden="true" ma:list="{e4bfa13d-62c2-423c-ab71-3e8f876c7bbf}" ma:internalName="TaxCatchAll" ma:showField="CatchAllData" ma:web="f8f78791-eec4-44fd-a9b3-78f9ce2231c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0e1abf46-9ed1-4b4a-a243-40ef0816832f">
      <Terms xmlns="http://schemas.microsoft.com/office/infopath/2007/PartnerControls"/>
    </lcf76f155ced4ddcb4097134ff3c332f>
    <TaxCatchAll xmlns="73fb875a-8af9-4255-b008-0995492d31cd" xsi:nil="true"/>
  </documentManagement>
</p:properties>
</file>

<file path=customXml/itemProps1.xml><?xml version="1.0" encoding="utf-8"?>
<ds:datastoreItem xmlns:ds="http://schemas.openxmlformats.org/officeDocument/2006/customXml" ds:itemID="{49F4698F-7B8D-4F70-A279-44CDE0EBC90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959244A-4199-449B-8F91-4BF648954F7C}">
  <ds:schemaRefs>
    <ds:schemaRef ds:uri="0e1abf46-9ed1-4b4a-a243-40ef0816832f"/>
    <ds:schemaRef ds:uri="73fb875a-8af9-4255-b008-0995492d31cd"/>
    <ds:schemaRef ds:uri="f8f78791-eec4-44fd-a9b3-78f9ce2231c3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2FADFD01-093C-4D97-ACB6-41448C0AA66E}">
  <ds:schemaRefs>
    <ds:schemaRef ds:uri="0e1abf46-9ed1-4b4a-a243-40ef0816832f"/>
    <ds:schemaRef ds:uri="73fb875a-8af9-4255-b008-0995492d31cd"/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20</Slides>
  <Notes>15</Notes>
  <HiddenSlides>0</HiddenSlide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20</vt:i4>
      </vt:variant>
    </vt:vector>
  </HeadingPairs>
  <TitlesOfParts>
    <vt:vector size="22" baseType="lpstr">
      <vt:lpstr>Office Theme</vt:lpstr>
      <vt:lpstr>2_Office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Stucky, Brian - REE-ARS</dc:creator>
  <cp:revision>1279</cp:revision>
  <dcterms:created xsi:type="dcterms:W3CDTF">2023-04-03T13:37:17Z</dcterms:created>
  <dcterms:modified xsi:type="dcterms:W3CDTF">2024-05-21T07:33:44Z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0x010100E2FA79623DDD894C931BC301134DEBE3</vt:lpwstr>
  </property>
  <property fmtid="{D5CDD505-2E9C-101B-9397-08002B2CF9AE}" pid="3" name="MediaServiceImageTags">
    <vt:lpwstr/>
  </property>
</Properties>
</file>